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21"/>
  </p:notesMasterIdLst>
  <p:handoutMasterIdLst>
    <p:handoutMasterId r:id="rId22"/>
  </p:handoutMasterIdLst>
  <p:sldIdLst>
    <p:sldId id="3825" r:id="rId5"/>
    <p:sldId id="3826" r:id="rId6"/>
    <p:sldId id="3827" r:id="rId7"/>
    <p:sldId id="3835" r:id="rId8"/>
    <p:sldId id="3836" r:id="rId9"/>
    <p:sldId id="3837" r:id="rId10"/>
    <p:sldId id="3828" r:id="rId11"/>
    <p:sldId id="3791" r:id="rId12"/>
    <p:sldId id="3792" r:id="rId13"/>
    <p:sldId id="3829" r:id="rId14"/>
    <p:sldId id="3830" r:id="rId15"/>
    <p:sldId id="3831" r:id="rId16"/>
    <p:sldId id="3794" r:id="rId17"/>
    <p:sldId id="3832" r:id="rId18"/>
    <p:sldId id="3833" r:id="rId19"/>
    <p:sldId id="3834" r:id="rId20"/>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69" autoAdjust="0"/>
    <p:restoredTop sz="81841" autoAdjust="0"/>
  </p:normalViewPr>
  <p:slideViewPr>
    <p:cSldViewPr snapToGrid="0">
      <p:cViewPr>
        <p:scale>
          <a:sx n="75" d="100"/>
          <a:sy n="75" d="100"/>
        </p:scale>
        <p:origin x="126" y="1290"/>
      </p:cViewPr>
      <p:guideLst>
        <p:guide orient="horz" pos="1200"/>
        <p:guide orient="horz" pos="3408"/>
        <p:guide pos="6936"/>
        <p:guide pos="744"/>
      </p:guideLst>
    </p:cSldViewPr>
  </p:slideViewPr>
  <p:notesTextViewPr>
    <p:cViewPr>
      <p:scale>
        <a:sx n="1" d="1"/>
        <a:sy n="1" d="1"/>
      </p:scale>
      <p:origin x="0" y="0"/>
    </p:cViewPr>
  </p:notesTextViewPr>
  <p:notesViewPr>
    <p:cSldViewPr snapToGrid="0">
      <p:cViewPr varScale="1">
        <p:scale>
          <a:sx n="87" d="100"/>
          <a:sy n="87" d="100"/>
        </p:scale>
        <p:origin x="379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noProof="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 Id="rId4" Type="http://schemas.openxmlformats.org/officeDocument/2006/relationships/image" Target="../media/image8.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 Id="rId4" Type="http://schemas.openxmlformats.org/officeDocument/2006/relationships/image" Target="../media/image8.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custT="1"/>
      <dgm:spPr/>
      <dgm:t>
        <a:bodyPr rtlCol="0"/>
        <a:lstStyle/>
        <a:p>
          <a:pPr algn="ctr">
            <a:lnSpc>
              <a:spcPct val="100000"/>
            </a:lnSpc>
            <a:defRPr b="1" spc="20">
              <a:latin typeface="+mj-lt"/>
            </a:defRPr>
          </a:pPr>
          <a:r>
            <a:rPr lang="en-GB" sz="2800" b="0" noProof="0" dirty="0">
              <a:solidFill>
                <a:sysClr val="windowText" lastClr="000000"/>
              </a:solidFill>
            </a:rPr>
            <a:t>Name</a:t>
          </a:r>
          <a:br>
            <a:rPr lang="en-GB" sz="1600" noProof="0" dirty="0">
              <a:solidFill>
                <a:sysClr val="windowText" lastClr="000000"/>
              </a:solidFill>
            </a:rPr>
          </a:br>
          <a:r>
            <a:rPr lang="en-GB" sz="1600" b="0" noProof="0" dirty="0">
              <a:solidFill>
                <a:sysClr val="windowText" lastClr="000000"/>
              </a:solidFill>
              <a:latin typeface="+mn-lt"/>
            </a:rPr>
            <a:t>Title</a:t>
          </a:r>
        </a:p>
      </dgm:t>
    </dgm:pt>
    <dgm:pt modelId="{FC4F4986-5DCD-4DC2-B7FD-2C5FABEF9979}" type="parTrans" cxnId="{E6EDE7CF-5B3F-4E2C-99EE-D5462F0EC9CE}">
      <dgm:prSet/>
      <dgm:spPr/>
      <dgm:t>
        <a:bodyPr rtlCol="0"/>
        <a:lstStyle/>
        <a:p>
          <a:pPr rtl="0"/>
          <a:endParaRPr lang="en-GB" noProof="0" dirty="0"/>
        </a:p>
      </dgm:t>
    </dgm:pt>
    <dgm:pt modelId="{D868EA7F-D868-4231-86D5-66D9B2DF2F62}" type="sibTrans" cxnId="{E6EDE7CF-5B3F-4E2C-99EE-D5462F0EC9CE}">
      <dgm:prSet/>
      <dgm:spPr/>
      <dgm:t>
        <a:bodyPr rtlCol="0"/>
        <a:lstStyle/>
        <a:p>
          <a:pPr rtl="0"/>
          <a:endParaRPr lang="en-GB" noProof="0" dirty="0"/>
        </a:p>
      </dgm:t>
    </dgm:pt>
    <dgm:pt modelId="{1E293C9C-50F7-4DF0-A45F-EF6AA41E15B2}">
      <dgm:prSet custT="1"/>
      <dgm:spPr/>
      <dgm:t>
        <a:bodyPr rtlCol="0"/>
        <a:lstStyle/>
        <a:p>
          <a:pPr algn="ctr">
            <a:lnSpc>
              <a:spcPct val="100000"/>
            </a:lnSpc>
            <a:defRPr b="1" spc="20">
              <a:latin typeface="+mj-lt"/>
            </a:defRPr>
          </a:pPr>
          <a:r>
            <a:rPr lang="en-GB" sz="2800" b="0" noProof="0" dirty="0">
              <a:solidFill>
                <a:schemeClr val="tx1"/>
              </a:solidFill>
            </a:rPr>
            <a:t>Name</a:t>
          </a:r>
          <a:br>
            <a:rPr lang="en-GB" sz="1600" noProof="0" dirty="0">
              <a:solidFill>
                <a:schemeClr val="tx1"/>
              </a:solidFill>
            </a:rPr>
          </a:br>
          <a:r>
            <a:rPr lang="en-GB" sz="1600" b="0" noProof="0" dirty="0">
              <a:solidFill>
                <a:schemeClr val="tx1"/>
              </a:solidFill>
              <a:latin typeface="+mn-lt"/>
            </a:rPr>
            <a:t>Title</a:t>
          </a:r>
        </a:p>
      </dgm:t>
    </dgm:pt>
    <dgm:pt modelId="{04936CC5-1B2F-4620-ABDF-F195956C3F4A}" type="parTrans" cxnId="{A7E7000F-0D10-4D88-844F-C9CB2A6A39DA}">
      <dgm:prSet/>
      <dgm:spPr/>
      <dgm:t>
        <a:bodyPr rtlCol="0"/>
        <a:lstStyle/>
        <a:p>
          <a:pPr rtl="0"/>
          <a:endParaRPr lang="en-GB" noProof="0" dirty="0"/>
        </a:p>
      </dgm:t>
    </dgm:pt>
    <dgm:pt modelId="{E019F05B-61F4-4915-9D10-5D6F328EA591}" type="sibTrans" cxnId="{A7E7000F-0D10-4D88-844F-C9CB2A6A39DA}">
      <dgm:prSet/>
      <dgm:spPr/>
      <dgm:t>
        <a:bodyPr rtlCol="0"/>
        <a:lstStyle/>
        <a:p>
          <a:pPr rtl="0"/>
          <a:endParaRPr lang="en-GB" noProof="0" dirty="0"/>
        </a:p>
      </dgm:t>
    </dgm:pt>
    <dgm:pt modelId="{DA3F2F2F-B5A8-4CFD-ABCE-1BC48CD913AF}">
      <dgm:prSet custT="1"/>
      <dgm:spPr/>
      <dgm:t>
        <a:bodyPr rtlCol="0"/>
        <a:lstStyle/>
        <a:p>
          <a:pPr algn="ctr">
            <a:lnSpc>
              <a:spcPct val="100000"/>
            </a:lnSpc>
            <a:defRPr b="1" spc="20">
              <a:latin typeface="+mj-lt"/>
            </a:defRPr>
          </a:pPr>
          <a:r>
            <a:rPr lang="en-GB" sz="2800" b="0" noProof="0" dirty="0">
              <a:solidFill>
                <a:schemeClr val="tx1"/>
              </a:solidFill>
            </a:rPr>
            <a:t>Name</a:t>
          </a:r>
          <a:br>
            <a:rPr lang="en-GB" sz="1600" noProof="0" dirty="0">
              <a:solidFill>
                <a:schemeClr val="tx1"/>
              </a:solidFill>
            </a:rPr>
          </a:br>
          <a:r>
            <a:rPr lang="en-GB" sz="1600" b="0" noProof="0" dirty="0">
              <a:solidFill>
                <a:schemeClr val="tx1"/>
              </a:solidFill>
              <a:latin typeface="+mn-lt"/>
            </a:rPr>
            <a:t>Title</a:t>
          </a:r>
        </a:p>
      </dgm:t>
    </dgm:pt>
    <dgm:pt modelId="{D4AFA5E0-6624-49A6-B10B-4FFA7483C001}" type="parTrans" cxnId="{307321D6-32A9-4F29-A35B-8328C6417311}">
      <dgm:prSet/>
      <dgm:spPr/>
      <dgm:t>
        <a:bodyPr rtlCol="0"/>
        <a:lstStyle/>
        <a:p>
          <a:pPr rtl="0"/>
          <a:endParaRPr lang="en-GB" noProof="0" dirty="0"/>
        </a:p>
      </dgm:t>
    </dgm:pt>
    <dgm:pt modelId="{038FE749-6004-418E-86C7-7C1B1D7930F4}" type="sibTrans" cxnId="{307321D6-32A9-4F29-A35B-8328C6417311}">
      <dgm:prSet/>
      <dgm:spPr/>
      <dgm:t>
        <a:bodyPr rtlCol="0"/>
        <a:lstStyle/>
        <a:p>
          <a:pPr rtl="0"/>
          <a:endParaRPr lang="en-GB" noProof="0" dirty="0"/>
        </a:p>
      </dgm:t>
    </dgm:pt>
    <dgm:pt modelId="{B2F9B3BC-1849-4A4A-BBE4-752B9B492C76}">
      <dgm:prSet custT="1"/>
      <dgm:spPr/>
      <dgm:t>
        <a:bodyPr rtlCol="0"/>
        <a:lstStyle/>
        <a:p>
          <a:pPr algn="ctr">
            <a:lnSpc>
              <a:spcPct val="100000"/>
            </a:lnSpc>
            <a:defRPr b="1" spc="20">
              <a:latin typeface="+mj-lt"/>
            </a:defRPr>
          </a:pPr>
          <a:r>
            <a:rPr lang="en-GB" sz="2800" b="0" noProof="0" dirty="0">
              <a:solidFill>
                <a:schemeClr val="tx1"/>
              </a:solidFill>
            </a:rPr>
            <a:t>Name</a:t>
          </a:r>
          <a:br>
            <a:rPr lang="en-GB" sz="1600" noProof="0" dirty="0">
              <a:solidFill>
                <a:schemeClr val="tx1"/>
              </a:solidFill>
            </a:rPr>
          </a:br>
          <a:r>
            <a:rPr lang="en-GB" sz="1600" b="0" noProof="0" dirty="0">
              <a:solidFill>
                <a:schemeClr val="tx1"/>
              </a:solidFill>
              <a:latin typeface="+mn-lt"/>
            </a:rPr>
            <a:t>Title</a:t>
          </a:r>
        </a:p>
      </dgm:t>
    </dgm:pt>
    <dgm:pt modelId="{48FD486C-824F-4590-8CFC-BC1053E533DD}" type="parTrans" cxnId="{BB48F2B9-3F80-43D5-9223-76526A774C2D}">
      <dgm:prSet/>
      <dgm:spPr/>
      <dgm:t>
        <a:bodyPr rtlCol="0"/>
        <a:lstStyle/>
        <a:p>
          <a:pPr rtl="0"/>
          <a:endParaRPr lang="en-GB" noProof="0" dirty="0"/>
        </a:p>
      </dgm:t>
    </dgm:pt>
    <dgm:pt modelId="{2946CE56-B018-4C0E-918D-0B36D170024F}" type="sibTrans" cxnId="{BB48F2B9-3F80-43D5-9223-76526A774C2D}">
      <dgm:prSet/>
      <dgm:spPr/>
      <dgm:t>
        <a:bodyPr rtlCol="0"/>
        <a:lstStyle/>
        <a:p>
          <a:pPr rtl="0"/>
          <a:endParaRPr lang="en-GB" noProof="0" dirty="0"/>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rtlCol="0"/>
        <a:lstStyle/>
        <a:p>
          <a:pPr rtl="0"/>
          <a:endParaRPr lang="en-US"/>
        </a:p>
      </dgm:t>
    </dgm:pt>
    <dgm:pt modelId="{198ACE8E-34F4-43E6-BB2E-1809B1CC58DC}">
      <dgm:prSet/>
      <dgm:spPr>
        <a:solidFill>
          <a:schemeClr val="accent1">
            <a:lumMod val="20000"/>
            <a:lumOff val="80000"/>
            <a:alpha val="90000"/>
          </a:schemeClr>
        </a:solidFill>
        <a:ln>
          <a:noFill/>
        </a:ln>
      </dgm:spPr>
      <dgm:t>
        <a:bodyPr rtlCol="0"/>
        <a:lstStyle/>
        <a:p>
          <a:pPr rtl="0"/>
          <a:r>
            <a:rPr lang="en-GB" b="0" i="0" u="none" noProof="0" dirty="0"/>
            <a:t>To start a presentation, go to the Slide Show tab, and select From Beginning.</a:t>
          </a:r>
          <a:endParaRPr lang="en-GB" noProof="0" dirty="0"/>
        </a:p>
      </dgm:t>
    </dgm:pt>
    <dgm:pt modelId="{49F555B2-B165-4CB6-8578-DF4BCD791ABF}" type="parTrans" cxnId="{8327A44B-5326-4A8B-9B23-A3D3C09A16F3}">
      <dgm:prSet/>
      <dgm:spPr/>
      <dgm:t>
        <a:bodyPr rtlCol="0"/>
        <a:lstStyle/>
        <a:p>
          <a:pPr rtl="0"/>
          <a:endParaRPr lang="en-GB" noProof="0" dirty="0"/>
        </a:p>
      </dgm:t>
    </dgm:pt>
    <dgm:pt modelId="{C54063C4-24CD-4834-9424-53756AE38C6B}" type="sibTrans" cxnId="{8327A44B-5326-4A8B-9B23-A3D3C09A16F3}">
      <dgm:prSet phldrT="1" phldr="0"/>
      <dgm:spPr>
        <a:solidFill>
          <a:schemeClr val="accent1"/>
        </a:solidFill>
        <a:ln>
          <a:noFill/>
        </a:ln>
      </dgm:spPr>
      <dgm:t>
        <a:bodyPr rtlCol="0"/>
        <a:lstStyle/>
        <a:p>
          <a:pPr rtl="0"/>
          <a:r>
            <a:rPr lang="en-GB" noProof="0"/>
            <a:t>1</a:t>
          </a:r>
          <a:endParaRPr lang="en-GB" noProof="0" dirty="0"/>
        </a:p>
      </dgm:t>
    </dgm:pt>
    <dgm:pt modelId="{0F6BA1FB-59E5-4F16-A7B4-1533BB1F09E4}">
      <dgm:prSet/>
      <dgm:spPr>
        <a:solidFill>
          <a:schemeClr val="accent2">
            <a:lumMod val="20000"/>
            <a:lumOff val="80000"/>
            <a:alpha val="90000"/>
          </a:schemeClr>
        </a:solidFill>
        <a:ln>
          <a:noFill/>
        </a:ln>
      </dgm:spPr>
      <dgm:t>
        <a:bodyPr rtlCol="0"/>
        <a:lstStyle/>
        <a:p>
          <a:pPr rtl="0"/>
          <a:r>
            <a:rPr lang="en-GB" b="0" i="0" u="none" noProof="0" dirty="0"/>
            <a:t>To display Presenter view, in Slide Show view, on the control bar at the bottom left select the three dots, and then Show Presenter View. </a:t>
          </a:r>
          <a:endParaRPr lang="en-GB" noProof="0" dirty="0"/>
        </a:p>
      </dgm:t>
    </dgm:pt>
    <dgm:pt modelId="{6A557BB1-C0DD-44CB-8745-CE5481476209}" type="parTrans" cxnId="{F0FA65E5-FB81-4E7A-9467-65363565F4A0}">
      <dgm:prSet/>
      <dgm:spPr/>
      <dgm:t>
        <a:bodyPr rtlCol="0"/>
        <a:lstStyle/>
        <a:p>
          <a:pPr rtl="0"/>
          <a:endParaRPr lang="en-GB" noProof="0" dirty="0"/>
        </a:p>
      </dgm:t>
    </dgm:pt>
    <dgm:pt modelId="{7DBF5CB5-29DD-4671-A0F3-981D48571500}" type="sibTrans" cxnId="{F0FA65E5-FB81-4E7A-9467-65363565F4A0}">
      <dgm:prSet phldrT="2" phldr="0"/>
      <dgm:spPr>
        <a:solidFill>
          <a:schemeClr val="accent2"/>
        </a:solidFill>
        <a:ln>
          <a:noFill/>
        </a:ln>
      </dgm:spPr>
      <dgm:t>
        <a:bodyPr rtlCol="0"/>
        <a:lstStyle/>
        <a:p>
          <a:pPr rtl="0"/>
          <a:r>
            <a:rPr lang="en-GB" noProof="0"/>
            <a:t>2</a:t>
          </a:r>
          <a:endParaRPr lang="en-GB" noProof="0" dirty="0"/>
        </a:p>
      </dgm:t>
    </dgm:pt>
    <dgm:pt modelId="{1D096F01-AEA8-401D-8348-98E9A81F3CE0}">
      <dgm:prSet/>
      <dgm:spPr>
        <a:solidFill>
          <a:schemeClr val="accent4">
            <a:lumMod val="20000"/>
            <a:lumOff val="80000"/>
            <a:alpha val="90000"/>
          </a:schemeClr>
        </a:solidFill>
        <a:ln>
          <a:noFill/>
        </a:ln>
      </dgm:spPr>
      <dgm:t>
        <a:bodyPr rtlCol="0"/>
        <a:lstStyle/>
        <a:p>
          <a:pPr rtl="0"/>
          <a:r>
            <a:rPr lang="en-GB" b="0" i="0" u="none" noProof="0" dirty="0"/>
            <a:t>During your presentation, the speaker notes are visible on your monitor, but aren't visible to the audience. </a:t>
          </a:r>
          <a:endParaRPr lang="en-GB" noProof="0" dirty="0"/>
        </a:p>
      </dgm:t>
    </dgm:pt>
    <dgm:pt modelId="{AB9DA1CE-0370-48BB-8362-3A4CBF7FFB29}" type="parTrans" cxnId="{FD2381C0-DA6F-4859-90D6-313730044E7C}">
      <dgm:prSet/>
      <dgm:spPr/>
      <dgm:t>
        <a:bodyPr rtlCol="0"/>
        <a:lstStyle/>
        <a:p>
          <a:pPr rtl="0"/>
          <a:endParaRPr lang="en-GB" noProof="0" dirty="0"/>
        </a:p>
      </dgm:t>
    </dgm:pt>
    <dgm:pt modelId="{6088456C-4B73-4948-985C-DD954DEF44EF}" type="sibTrans" cxnId="{FD2381C0-DA6F-4859-90D6-313730044E7C}">
      <dgm:prSet phldrT="3" phldr="0"/>
      <dgm:spPr>
        <a:solidFill>
          <a:schemeClr val="accent4"/>
        </a:solidFill>
        <a:ln>
          <a:noFill/>
        </a:ln>
      </dgm:spPr>
      <dgm:t>
        <a:bodyPr rtlCol="0"/>
        <a:lstStyle/>
        <a:p>
          <a:pPr rtl="0"/>
          <a:r>
            <a:rPr lang="en-GB" noProof="0"/>
            <a:t>3</a:t>
          </a:r>
          <a:endParaRPr lang="en-GB" noProof="0" dirty="0"/>
        </a:p>
      </dgm:t>
    </dgm:pt>
    <dgm:pt modelId="{DE16CBB4-D3F4-44AD-8379-3A5D78B889D5}">
      <dgm:prSet/>
      <dgm:spPr>
        <a:solidFill>
          <a:schemeClr val="accent5">
            <a:lumMod val="20000"/>
            <a:lumOff val="80000"/>
            <a:alpha val="90000"/>
          </a:schemeClr>
        </a:solidFill>
        <a:ln>
          <a:noFill/>
        </a:ln>
      </dgm:spPr>
      <dgm:t>
        <a:bodyPr rtlCol="0"/>
        <a:lstStyle/>
        <a:p>
          <a:pPr rtl="0"/>
          <a:r>
            <a:rPr lang="en-GB" b="0" i="0" u="none" noProof="0" dirty="0"/>
            <a:t>The Notes pane is a box that appears below each slide. Tap it to add notes. </a:t>
          </a:r>
          <a:endParaRPr lang="en-GB" noProof="0" dirty="0"/>
        </a:p>
      </dgm:t>
    </dgm:pt>
    <dgm:pt modelId="{917142D8-7514-46BB-B61D-8633F0189C31}" type="parTrans" cxnId="{058D75E7-8E09-41CE-ADFC-EEAD1556353B}">
      <dgm:prSet/>
      <dgm:spPr/>
      <dgm:t>
        <a:bodyPr rtlCol="0"/>
        <a:lstStyle/>
        <a:p>
          <a:pPr rtl="0"/>
          <a:endParaRPr lang="en-GB" noProof="0" dirty="0"/>
        </a:p>
      </dgm:t>
    </dgm:pt>
    <dgm:pt modelId="{C2728830-9A00-4764-A9F1-670DDF9E57B3}" type="sibTrans" cxnId="{058D75E7-8E09-41CE-ADFC-EEAD1556353B}">
      <dgm:prSet phldrT="4" phldr="0"/>
      <dgm:spPr>
        <a:solidFill>
          <a:schemeClr val="accent5"/>
        </a:solidFill>
        <a:ln>
          <a:noFill/>
        </a:ln>
      </dgm:spPr>
      <dgm:t>
        <a:bodyPr rtlCol="0"/>
        <a:lstStyle/>
        <a:p>
          <a:pPr rtl="0"/>
          <a:r>
            <a:rPr lang="en-GB" noProof="0"/>
            <a:t>4</a:t>
          </a:r>
          <a:endParaRPr lang="en-GB" noProof="0" dirty="0"/>
        </a:p>
      </dgm:t>
    </dgm:pt>
    <dgm:pt modelId="{F7B81412-5EAE-488C-9259-0FA0EB0F090B}">
      <dgm:prSet/>
      <dgm:spPr>
        <a:solidFill>
          <a:schemeClr val="accent6">
            <a:lumMod val="20000"/>
            <a:lumOff val="80000"/>
            <a:alpha val="90000"/>
          </a:schemeClr>
        </a:solidFill>
        <a:ln>
          <a:noFill/>
        </a:ln>
      </dgm:spPr>
      <dgm:t>
        <a:bodyPr rtlCol="0"/>
        <a:lstStyle/>
        <a:p>
          <a:pPr rtl="0"/>
          <a:r>
            <a:rPr lang="en-GB" b="0" i="0" u="none" noProof="0" dirty="0"/>
            <a:t>If you don’t see the Notes pane or it is completely minimised, click Notes on the task bar across the bottom of the PowerPoint window. </a:t>
          </a:r>
          <a:endParaRPr lang="en-GB" noProof="0" dirty="0"/>
        </a:p>
      </dgm:t>
    </dgm:pt>
    <dgm:pt modelId="{C9E63F01-62A4-4331-A67D-7FE563CE9D07}" type="parTrans" cxnId="{AD7281BE-8A99-43C0-9016-4082EB985BF2}">
      <dgm:prSet/>
      <dgm:spPr/>
      <dgm:t>
        <a:bodyPr rtlCol="0"/>
        <a:lstStyle/>
        <a:p>
          <a:pPr rtl="0"/>
          <a:endParaRPr lang="en-GB" noProof="0" dirty="0"/>
        </a:p>
      </dgm:t>
    </dgm:pt>
    <dgm:pt modelId="{32E76676-0672-4988-9FB1-308093FF8D5C}" type="sibTrans" cxnId="{AD7281BE-8A99-43C0-9016-4082EB985BF2}">
      <dgm:prSet phldrT="5" phldr="0"/>
      <dgm:spPr>
        <a:solidFill>
          <a:schemeClr val="accent6"/>
        </a:solidFill>
        <a:ln>
          <a:noFill/>
        </a:ln>
      </dgm:spPr>
      <dgm:t>
        <a:bodyPr rtlCol="0"/>
        <a:lstStyle/>
        <a:p>
          <a:pPr rtl="0"/>
          <a:r>
            <a:rPr lang="en-GB" noProof="0"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80445" y="781460"/>
          <a:ext cx="1828799" cy="1828799"/>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30023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ysClr val="windowText" lastClr="000000"/>
              </a:solidFill>
            </a:rPr>
            <a:t>Name</a:t>
          </a:r>
          <a:br>
            <a:rPr lang="en-GB" sz="1600" kern="1200" noProof="0" dirty="0">
              <a:solidFill>
                <a:sysClr val="windowText" lastClr="000000"/>
              </a:solidFill>
            </a:rPr>
          </a:br>
          <a:r>
            <a:rPr lang="en-GB" sz="1600" b="0" kern="1200" noProof="0" dirty="0">
              <a:solidFill>
                <a:sysClr val="windowText" lastClr="000000"/>
              </a:solidFill>
              <a:latin typeface="+mn-lt"/>
            </a:rPr>
            <a:t>Title</a:t>
          </a:r>
        </a:p>
      </dsp:txBody>
      <dsp:txXfrm>
        <a:off x="300232" y="2951374"/>
        <a:ext cx="2389225" cy="487484"/>
      </dsp:txXfrm>
    </dsp:sp>
    <dsp:sp modelId="{7D166BBB-55AF-452C-B9A0-94A1EE55FF4F}">
      <dsp:nvSpPr>
        <dsp:cNvPr id="0" name=""/>
        <dsp:cNvSpPr/>
      </dsp:nvSpPr>
      <dsp:spPr>
        <a:xfrm>
          <a:off x="30023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7785" y="781460"/>
          <a:ext cx="1828799" cy="1828799"/>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757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Name</a:t>
          </a:r>
          <a:br>
            <a:rPr lang="en-GB" sz="1600" kern="1200" noProof="0" dirty="0">
              <a:solidFill>
                <a:schemeClr val="tx1"/>
              </a:solidFill>
            </a:rPr>
          </a:br>
          <a:r>
            <a:rPr lang="en-GB" sz="1600" b="0" kern="1200" noProof="0" dirty="0">
              <a:solidFill>
                <a:schemeClr val="tx1"/>
              </a:solidFill>
              <a:latin typeface="+mn-lt"/>
            </a:rPr>
            <a:t>Title</a:t>
          </a:r>
        </a:p>
      </dsp:txBody>
      <dsp:txXfrm>
        <a:off x="3107572" y="2951374"/>
        <a:ext cx="2389225" cy="487484"/>
      </dsp:txXfrm>
    </dsp:sp>
    <dsp:sp modelId="{1223E777-77CB-4A9A-BF21-12B513842696}">
      <dsp:nvSpPr>
        <dsp:cNvPr id="0" name=""/>
        <dsp:cNvSpPr/>
      </dsp:nvSpPr>
      <dsp:spPr>
        <a:xfrm>
          <a:off x="310757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5126" y="781460"/>
          <a:ext cx="1828799" cy="1828799"/>
        </a:xfrm>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491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Name</a:t>
          </a:r>
          <a:br>
            <a:rPr lang="en-GB" sz="1600" kern="1200" noProof="0" dirty="0">
              <a:solidFill>
                <a:schemeClr val="tx1"/>
              </a:solidFill>
            </a:rPr>
          </a:br>
          <a:r>
            <a:rPr lang="en-GB" sz="1600" b="0" kern="1200" noProof="0" dirty="0">
              <a:solidFill>
                <a:schemeClr val="tx1"/>
              </a:solidFill>
              <a:latin typeface="+mn-lt"/>
            </a:rPr>
            <a:t>Title</a:t>
          </a:r>
        </a:p>
      </dsp:txBody>
      <dsp:txXfrm>
        <a:off x="5914913" y="2951374"/>
        <a:ext cx="2389225" cy="487484"/>
      </dsp:txXfrm>
    </dsp:sp>
    <dsp:sp modelId="{EE420F84-477D-4635-BEF8-66426E9A259D}">
      <dsp:nvSpPr>
        <dsp:cNvPr id="0" name=""/>
        <dsp:cNvSpPr/>
      </dsp:nvSpPr>
      <dsp:spPr>
        <a:xfrm>
          <a:off x="6251818" y="2539746"/>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02466" y="781460"/>
          <a:ext cx="1828799" cy="1828799"/>
        </a:xfrm>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225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Name</a:t>
          </a:r>
          <a:br>
            <a:rPr lang="en-GB" sz="1600" kern="1200" noProof="0" dirty="0">
              <a:solidFill>
                <a:schemeClr val="tx1"/>
              </a:solidFill>
            </a:rPr>
          </a:br>
          <a:r>
            <a:rPr lang="en-GB" sz="1600" b="0" kern="1200" noProof="0" dirty="0">
              <a:solidFill>
                <a:schemeClr val="tx1"/>
              </a:solidFill>
              <a:latin typeface="+mn-lt"/>
            </a:rPr>
            <a:t>Title</a:t>
          </a:r>
        </a:p>
      </dsp:txBody>
      <dsp:txXfrm>
        <a:off x="8722253" y="2951374"/>
        <a:ext cx="2389225" cy="487484"/>
      </dsp:txXfrm>
    </dsp:sp>
    <dsp:sp modelId="{5A7600AF-A34B-4D03-B3D6-B3C760AE8E06}">
      <dsp:nvSpPr>
        <dsp:cNvPr id="0" name=""/>
        <dsp:cNvSpPr/>
      </dsp:nvSpPr>
      <dsp:spPr>
        <a:xfrm>
          <a:off x="8765713" y="3373469"/>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To start a presentation, go to the Slide Show tab, and select From Beginning.</a:t>
          </a:r>
          <a:endParaRPr lang="en-GB" sz="1100" kern="1200" noProof="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1</a:t>
          </a:r>
          <a:endParaRPr lang="en-GB" sz="3800" kern="1200" noProof="0" dirty="0"/>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To display Presenter view, in Slide Show view, on the control bar at the bottom left select the three dots, and then Show Presenter View. </a:t>
          </a:r>
          <a:endParaRPr lang="en-GB" sz="1100" kern="1200" noProof="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2</a:t>
          </a:r>
          <a:endParaRPr lang="en-GB" sz="3800" kern="1200" noProof="0" dirty="0"/>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During your presentation, the speaker notes are visible on your monitor, but aren't visible to the audience. </a:t>
          </a:r>
          <a:endParaRPr lang="en-GB" sz="1100" kern="1200" noProof="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3</a:t>
          </a:r>
          <a:endParaRPr lang="en-GB" sz="3800" kern="1200" noProof="0" dirty="0"/>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The Notes pane is a box that appears below each slide. Tap it to add notes. </a:t>
          </a:r>
          <a:endParaRPr lang="en-GB" sz="1100" kern="1200" noProof="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4</a:t>
          </a:r>
          <a:endParaRPr lang="en-GB" sz="3800" kern="1200" noProof="0" dirty="0"/>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If you don’t see the Notes pane or it is completely minimised, click Notes on the task bar across the bottom of the PowerPoint window. </a:t>
          </a:r>
          <a:endParaRPr lang="en-GB" sz="1100" kern="1200" noProof="0" dirty="0"/>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dirty="0"/>
            <a:t>5</a:t>
          </a:r>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rtlCol="0"/>
            <a:lstStyle/>
            <a:p>
              <a:pPr rtl="0"/>
              <a:r>
                <a:t>1</a:t>
              </a:r>
            </a:p>
          </dgm:t>
        </dgm:pt>
        <dgm:pt modelId="201" type="sibTrans" cxnId="{95F9FFCB-1BFC-4B36-BE44-D6A1469F21C3}">
          <dgm:prSet phldrT="2"/>
          <dgm:t>
            <a:bodyPr rtlCol="0"/>
            <a:lstStyle/>
            <a:p>
              <a:pPr rtl="0"/>
              <a:r>
                <a:t>2</a:t>
              </a:r>
            </a:p>
          </dgm:t>
        </dgm:pt>
        <dgm:pt modelId="301" type="sibTrans" cxnId="{A69863A3-5EBF-4CAE-AA51-83CA76DE20BB}">
          <dgm:prSet phldrT="3"/>
          <dgm:t>
            <a:bodyPr rtlCol="0"/>
            <a:lstStyle/>
            <a:p>
              <a:pPr rtl="0"/>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DCE667-0E8B-4020-B798-9F540ACF8A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98FE84B-4CF5-479A-98FA-101E6C9224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249E17-B59A-4F61-B8D2-5B4F41E1978D}" type="datetime1">
              <a:rPr lang="en-GB" smtClean="0"/>
              <a:t>08/04/2024</a:t>
            </a:fld>
            <a:endParaRPr lang="en-GB" dirty="0"/>
          </a:p>
        </p:txBody>
      </p:sp>
      <p:sp>
        <p:nvSpPr>
          <p:cNvPr id="4" name="Footer Placeholder 3">
            <a:extLst>
              <a:ext uri="{FF2B5EF4-FFF2-40B4-BE49-F238E27FC236}">
                <a16:creationId xmlns:a16="http://schemas.microsoft.com/office/drawing/2014/main" id="{E9871FFA-2EDD-435F-95BB-D4913CE5231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9F549EF-DEA6-491C-B092-AD1829A0E2C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3C7C88-02FC-450C-BC0C-36A3D372F9C7}" type="slidenum">
              <a:rPr lang="en-GB" smtClean="0"/>
              <a:t>‹#›</a:t>
            </a:fld>
            <a:endParaRPr lang="en-GB"/>
          </a:p>
        </p:txBody>
      </p:sp>
    </p:spTree>
    <p:extLst>
      <p:ext uri="{BB962C8B-B14F-4D97-AF65-F5344CB8AC3E}">
        <p14:creationId xmlns:p14="http://schemas.microsoft.com/office/powerpoint/2010/main" val="524669725"/>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2.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E95BD-28DC-4C06-ABE7-D1DD6658916C}" type="datetime1">
              <a:rPr lang="en-GB" smtClean="0"/>
              <a:pPr/>
              <a:t>08/04/2024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40C6A29-4676-420C-BBE3-ACC2B80F64D4}" type="slidenum">
              <a:rPr lang="en-GB" noProof="0" smtClean="0"/>
              <a:t>‹#›</a:t>
            </a:fld>
            <a:endParaRPr lang="en-GB" noProof="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my name is Elliot and this is a video about my project : The Enigma Simulator.</a:t>
            </a:r>
          </a:p>
        </p:txBody>
      </p:sp>
      <p:sp>
        <p:nvSpPr>
          <p:cNvPr id="4" name="Slide Number Placeholder 3"/>
          <p:cNvSpPr>
            <a:spLocks noGrp="1"/>
          </p:cNvSpPr>
          <p:nvPr>
            <p:ph type="sldNum" sz="quarter" idx="5"/>
          </p:nvPr>
        </p:nvSpPr>
        <p:spPr/>
        <p:txBody>
          <a:bodyPr/>
          <a:lstStyle/>
          <a:p>
            <a:pPr rtl="0"/>
            <a:fld id="{D40C6A29-4676-420C-BBE3-ACC2B80F64D4}" type="slidenum">
              <a:rPr lang="en-GB" smtClean="0"/>
              <a:t>1</a:t>
            </a:fld>
            <a:endParaRPr lang="en-GB"/>
          </a:p>
        </p:txBody>
      </p:sp>
    </p:spTree>
    <p:extLst>
      <p:ext uri="{BB962C8B-B14F-4D97-AF65-F5344CB8AC3E}">
        <p14:creationId xmlns:p14="http://schemas.microsoft.com/office/powerpoint/2010/main" val="20281415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10</a:t>
            </a:fld>
            <a:endParaRPr lang="en-GB"/>
          </a:p>
        </p:txBody>
      </p:sp>
    </p:spTree>
    <p:extLst>
      <p:ext uri="{BB962C8B-B14F-4D97-AF65-F5344CB8AC3E}">
        <p14:creationId xmlns:p14="http://schemas.microsoft.com/office/powerpoint/2010/main" val="1830240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11</a:t>
            </a:fld>
            <a:endParaRPr lang="en-GB"/>
          </a:p>
        </p:txBody>
      </p:sp>
    </p:spTree>
    <p:extLst>
      <p:ext uri="{BB962C8B-B14F-4D97-AF65-F5344CB8AC3E}">
        <p14:creationId xmlns:p14="http://schemas.microsoft.com/office/powerpoint/2010/main" val="32950130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12</a:t>
            </a:fld>
            <a:endParaRPr lang="en-GB"/>
          </a:p>
        </p:txBody>
      </p:sp>
    </p:spTree>
    <p:extLst>
      <p:ext uri="{BB962C8B-B14F-4D97-AF65-F5344CB8AC3E}">
        <p14:creationId xmlns:p14="http://schemas.microsoft.com/office/powerpoint/2010/main" val="788970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13</a:t>
            </a:fld>
            <a:endParaRPr lang="en-GB"/>
          </a:p>
        </p:txBody>
      </p:sp>
    </p:spTree>
    <p:extLst>
      <p:ext uri="{BB962C8B-B14F-4D97-AF65-F5344CB8AC3E}">
        <p14:creationId xmlns:p14="http://schemas.microsoft.com/office/powerpoint/2010/main" val="4209822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14</a:t>
            </a:fld>
            <a:endParaRPr lang="en-GB"/>
          </a:p>
        </p:txBody>
      </p:sp>
    </p:spTree>
    <p:extLst>
      <p:ext uri="{BB962C8B-B14F-4D97-AF65-F5344CB8AC3E}">
        <p14:creationId xmlns:p14="http://schemas.microsoft.com/office/powerpoint/2010/main" val="5625260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15</a:t>
            </a:fld>
            <a:endParaRPr lang="en-US" dirty="0"/>
          </a:p>
        </p:txBody>
      </p:sp>
    </p:spTree>
    <p:extLst>
      <p:ext uri="{BB962C8B-B14F-4D97-AF65-F5344CB8AC3E}">
        <p14:creationId xmlns:p14="http://schemas.microsoft.com/office/powerpoint/2010/main" val="31344152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16</a:t>
            </a:fld>
            <a:endParaRPr lang="en-US" dirty="0"/>
          </a:p>
        </p:txBody>
      </p:sp>
    </p:spTree>
    <p:extLst>
      <p:ext uri="{BB962C8B-B14F-4D97-AF65-F5344CB8AC3E}">
        <p14:creationId xmlns:p14="http://schemas.microsoft.com/office/powerpoint/2010/main" val="1670162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video, I will cover the motivation and context surrounding this project – provide its aims – as well as provide a demonstration of the project through roleplay</a:t>
            </a:r>
          </a:p>
        </p:txBody>
      </p:sp>
      <p:sp>
        <p:nvSpPr>
          <p:cNvPr id="4" name="Slide Number Placeholder 3"/>
          <p:cNvSpPr>
            <a:spLocks noGrp="1"/>
          </p:cNvSpPr>
          <p:nvPr>
            <p:ph type="sldNum" sz="quarter" idx="5"/>
          </p:nvPr>
        </p:nvSpPr>
        <p:spPr/>
        <p:txBody>
          <a:bodyPr/>
          <a:lstStyle/>
          <a:p>
            <a:pPr rtl="0"/>
            <a:fld id="{D40C6A29-4676-420C-BBE3-ACC2B80F64D4}" type="slidenum">
              <a:rPr lang="en-GB" smtClean="0"/>
              <a:t>2</a:t>
            </a:fld>
            <a:endParaRPr lang="en-GB"/>
          </a:p>
        </p:txBody>
      </p:sp>
    </p:spTree>
    <p:extLst>
      <p:ext uri="{BB962C8B-B14F-4D97-AF65-F5344CB8AC3E}">
        <p14:creationId xmlns:p14="http://schemas.microsoft.com/office/powerpoint/2010/main" val="352777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Before we begin, let me ask you a question : Have you ever wanted to keep your messages? Or ensure that your personal data is kept secret? If the answer is yes, then you are not alone!</a:t>
            </a:r>
          </a:p>
          <a:p>
            <a:endParaRPr lang="en-GB" dirty="0"/>
          </a:p>
          <a:p>
            <a:r>
              <a:rPr lang="en-GB" dirty="0"/>
              <a:t>Cryptography has been used for data protection and secret communications throughout history. Dating all the way back to 1800 BCE!</a:t>
            </a:r>
          </a:p>
        </p:txBody>
      </p:sp>
      <p:sp>
        <p:nvSpPr>
          <p:cNvPr id="4" name="Slide Number Placeholder 3"/>
          <p:cNvSpPr>
            <a:spLocks noGrp="1"/>
          </p:cNvSpPr>
          <p:nvPr>
            <p:ph type="sldNum" sz="quarter" idx="5"/>
          </p:nvPr>
        </p:nvSpPr>
        <p:spPr/>
        <p:txBody>
          <a:bodyPr/>
          <a:lstStyle/>
          <a:p>
            <a:pPr rtl="0"/>
            <a:fld id="{D40C6A29-4676-420C-BBE3-ACC2B80F64D4}" type="slidenum">
              <a:rPr lang="en-GB" smtClean="0"/>
              <a:t>3</a:t>
            </a:fld>
            <a:endParaRPr lang="en-GB"/>
          </a:p>
        </p:txBody>
      </p:sp>
    </p:spTree>
    <p:extLst>
      <p:ext uri="{BB962C8B-B14F-4D97-AF65-F5344CB8AC3E}">
        <p14:creationId xmlns:p14="http://schemas.microsoft.com/office/powerpoint/2010/main" val="39509431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r>
              <a:rPr lang="en-GB" dirty="0"/>
              <a:t>The Enigma machine is a huge part of the of history, for both computer science and cryptography, using mechanical rotors and electrical signals to encrypt and decrypt messages</a:t>
            </a:r>
          </a:p>
          <a:p>
            <a:pPr rtl="0"/>
            <a:endParaRPr lang="en-GB" dirty="0"/>
          </a:p>
          <a:p>
            <a:pPr rtl="0"/>
            <a:r>
              <a:rPr lang="en-GB" dirty="0"/>
              <a:t>It was used extensively by the Germans in WW2 and is most well-known for the eventual breaking of Enigma by the team at Bletchley Park. Hi Alan!</a:t>
            </a:r>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4</a:t>
            </a:fld>
            <a:endParaRPr lang="en-GB"/>
          </a:p>
        </p:txBody>
      </p:sp>
    </p:spTree>
    <p:extLst>
      <p:ext uri="{BB962C8B-B14F-4D97-AF65-F5344CB8AC3E}">
        <p14:creationId xmlns:p14="http://schemas.microsoft.com/office/powerpoint/2010/main" val="499679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Despite the fame surrounding this machine, the mechanism of Enigma still remain a mystery/enigma to most.</a:t>
            </a:r>
          </a:p>
        </p:txBody>
      </p:sp>
      <p:sp>
        <p:nvSpPr>
          <p:cNvPr id="4" name="Slide Number Placeholder 3"/>
          <p:cNvSpPr>
            <a:spLocks noGrp="1"/>
          </p:cNvSpPr>
          <p:nvPr>
            <p:ph type="sldNum" sz="quarter" idx="5"/>
          </p:nvPr>
        </p:nvSpPr>
        <p:spPr/>
        <p:txBody>
          <a:bodyPr/>
          <a:lstStyle/>
          <a:p>
            <a:pPr rtl="0"/>
            <a:fld id="{D40C6A29-4676-420C-BBE3-ACC2B80F64D4}" type="slidenum">
              <a:rPr lang="en-GB" noProof="0" smtClean="0"/>
              <a:t>5</a:t>
            </a:fld>
            <a:endParaRPr lang="en-GB" noProof="0"/>
          </a:p>
        </p:txBody>
      </p:sp>
    </p:spTree>
    <p:extLst>
      <p:ext uri="{BB962C8B-B14F-4D97-AF65-F5344CB8AC3E}">
        <p14:creationId xmlns:p14="http://schemas.microsoft.com/office/powerpoint/2010/main" val="772801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how does Enigma work? Well, it uses a combination of mechanics and electrical signals to create a cypher than changes each letter!</a:t>
            </a:r>
          </a:p>
          <a:p>
            <a:endParaRPr lang="en-GB" dirty="0"/>
          </a:p>
          <a:p>
            <a:r>
              <a:rPr lang="en-GB" dirty="0"/>
              <a:t>The electrical signals are passed through 5 key components : A keyboard for input, A plugboard to acting as a swap cypher, 3 rotors which act as substitution cyphers and exhibit additional mechanical properties, a reflector which also acts as a substation cypher “reflecting” the electrical signal in the opposite direction, and finally the lampboard to display the cyphertext</a:t>
            </a:r>
          </a:p>
          <a:p>
            <a:endParaRPr lang="en-GB" dirty="0"/>
          </a:p>
          <a:p>
            <a:r>
              <a:rPr lang="en-GB" dirty="0"/>
              <a:t>The mechanics behind enigma cause the rotors to rotate each keypress, this changes the path each electrical signal will take through Enigma, therefore inducing a change in the letter-to-letter mapping of the cypher.</a:t>
            </a:r>
          </a:p>
          <a:p>
            <a:endParaRPr lang="en-GB" dirty="0"/>
          </a:p>
          <a:p>
            <a:r>
              <a:rPr lang="en-GB" dirty="0"/>
              <a:t>This creates a unique effect, where one letter can be encrypted to multiple different letters in a single message.</a:t>
            </a:r>
          </a:p>
        </p:txBody>
      </p:sp>
      <p:sp>
        <p:nvSpPr>
          <p:cNvPr id="4" name="Slide Number Placeholder 3"/>
          <p:cNvSpPr>
            <a:spLocks noGrp="1"/>
          </p:cNvSpPr>
          <p:nvPr>
            <p:ph type="sldNum" sz="quarter" idx="5"/>
          </p:nvPr>
        </p:nvSpPr>
        <p:spPr/>
        <p:txBody>
          <a:bodyPr/>
          <a:lstStyle/>
          <a:p>
            <a:pPr rtl="0"/>
            <a:fld id="{D40C6A29-4676-420C-BBE3-ACC2B80F64D4}" type="slidenum">
              <a:rPr lang="en-GB" noProof="0" smtClean="0"/>
              <a:t>6</a:t>
            </a:fld>
            <a:endParaRPr lang="en-GB" noProof="0"/>
          </a:p>
        </p:txBody>
      </p:sp>
    </p:spTree>
    <p:extLst>
      <p:ext uri="{BB962C8B-B14F-4D97-AF65-F5344CB8AC3E}">
        <p14:creationId xmlns:p14="http://schemas.microsoft.com/office/powerpoint/2010/main" val="26682926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7</a:t>
            </a:fld>
            <a:endParaRPr lang="en-GB"/>
          </a:p>
        </p:txBody>
      </p:sp>
    </p:spTree>
    <p:extLst>
      <p:ext uri="{BB962C8B-B14F-4D97-AF65-F5344CB8AC3E}">
        <p14:creationId xmlns:p14="http://schemas.microsoft.com/office/powerpoint/2010/main" val="250888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8</a:t>
            </a:fld>
            <a:endParaRPr lang="en-GB"/>
          </a:p>
        </p:txBody>
      </p:sp>
    </p:spTree>
    <p:extLst>
      <p:ext uri="{BB962C8B-B14F-4D97-AF65-F5344CB8AC3E}">
        <p14:creationId xmlns:p14="http://schemas.microsoft.com/office/powerpoint/2010/main" val="3942359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9</a:t>
            </a:fld>
            <a:endParaRPr lang="en-GB"/>
          </a:p>
        </p:txBody>
      </p:sp>
    </p:spTree>
    <p:extLst>
      <p:ext uri="{BB962C8B-B14F-4D97-AF65-F5344CB8AC3E}">
        <p14:creationId xmlns:p14="http://schemas.microsoft.com/office/powerpoint/2010/main" val="718245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rtlCol="0" anchor="b"/>
          <a:lstStyle>
            <a:lvl1pPr algn="r">
              <a:defRPr sz="6000">
                <a:solidFill>
                  <a:schemeClr val="bg1"/>
                </a:solidFill>
              </a:defRPr>
            </a:lvl1pPr>
          </a:lstStyle>
          <a:p>
            <a:pPr rtl="0"/>
            <a:r>
              <a:rPr lang="en-US" noProof="0"/>
              <a:t>Click to edit Master title style</a:t>
            </a:r>
            <a:endParaRPr lang="en-GB" noProof="0"/>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rtlCol="0"/>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rtlCol="0" anchor="ctr">
            <a:noAutofit/>
          </a:bodyPr>
          <a:lstStyle>
            <a:lvl1pPr algn="ctr">
              <a:buNone/>
              <a:defRPr sz="1800"/>
            </a:lvl1pPr>
          </a:lstStyle>
          <a:p>
            <a:pPr rtl="0"/>
            <a:r>
              <a:rPr lang="en-US" noProof="0"/>
              <a:t>Click icon to add picture</a:t>
            </a:r>
            <a:endParaRPr lang="en-GB" noProof="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rtlCol="0" anchor="ctr">
            <a:noAutofit/>
          </a:bodyPr>
          <a:lstStyle>
            <a:lvl1pPr algn="ctr">
              <a:buNone/>
              <a:defRPr sz="1800"/>
            </a:lvl1pPr>
          </a:lstStyle>
          <a:p>
            <a:pPr rtl="0"/>
            <a:r>
              <a:rPr lang="en-US" noProof="0"/>
              <a:t>Click icon to add picture</a:t>
            </a:r>
            <a:endParaRPr lang="en-GB" noProof="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rtlCol="0"/>
          <a:lstStyle/>
          <a:p>
            <a:pPr rtl="0"/>
            <a:r>
              <a:rPr lang="en-US" noProof="0"/>
              <a:t>Click to edit Master title style</a:t>
            </a:r>
            <a:endParaRPr lang="en-GB" noProof="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rtlCol="0"/>
          <a:lstStyle>
            <a:lvl1pPr marL="0" indent="0">
              <a:buNone/>
              <a:defRPr sz="2400"/>
            </a:lvl1pPr>
            <a:lvl2pPr marL="228600">
              <a:defRPr/>
            </a:lvl2pPr>
            <a:lvl3pPr marL="457200">
              <a:defRPr/>
            </a:lvl3pPr>
            <a:lvl4pPr marL="685800">
              <a:defRPr/>
            </a:lvl4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rtlCol="0"/>
          <a:lstStyle>
            <a:lvl1pPr algn="ctr">
              <a:defRPr>
                <a:solidFill>
                  <a:schemeClr val="bg1"/>
                </a:solidFill>
              </a:defRPr>
            </a:lvl1pPr>
          </a:lstStyle>
          <a:p>
            <a:pPr rtl="0"/>
            <a:r>
              <a:rPr lang="en-US" noProof="0"/>
              <a:t>Click to edit Master title style</a:t>
            </a:r>
            <a:endParaRPr lang="en-GB" noProof="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rtlCol="0"/>
          <a:lstStyle>
            <a:lvl1pPr algn="l">
              <a:defRPr>
                <a:latin typeface="+mn-lt"/>
              </a:defRPr>
            </a:lvl1pPr>
          </a:lstStyle>
          <a:p>
            <a:pPr algn="l"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rtlCol="0"/>
          <a:lstStyle>
            <a:lvl1pPr marL="0" indent="0">
              <a:buNone/>
              <a:defRPr sz="2400"/>
            </a:lvl1pPr>
            <a:lvl2pPr marL="228600">
              <a:defRPr sz="1800"/>
            </a:lvl2pPr>
            <a:lvl3pPr marL="457200">
              <a:defRPr sz="1800"/>
            </a:lvl3pPr>
          </a:lstStyle>
          <a:p>
            <a:pPr lvl="0" rtl="0"/>
            <a:r>
              <a:rPr lang="en-US" noProof="0"/>
              <a:t>Click to edit Master text styles</a:t>
            </a:r>
          </a:p>
          <a:p>
            <a:pPr lvl="1" rtl="0"/>
            <a:r>
              <a:rPr lang="en-US" noProof="0"/>
              <a:t>Second level</a:t>
            </a:r>
          </a:p>
          <a:p>
            <a:pPr lvl="2" rtl="0"/>
            <a:r>
              <a:rPr lang="en-US" noProof="0"/>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rtlCol="0"/>
          <a:lstStyle/>
          <a:p>
            <a:pPr rtl="0"/>
            <a:r>
              <a:rPr lang="en-US" noProof="0"/>
              <a:t>Click to edit Master title style</a:t>
            </a:r>
            <a:endParaRPr lang="en-GB" noProof="0"/>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rtlCol="0" anchor="b"/>
          <a:lstStyle>
            <a:lvl1pPr>
              <a:defRPr sz="3200"/>
            </a:lvl1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rtlCol="0" anchor="b"/>
          <a:lstStyle>
            <a:lvl1pPr>
              <a:defRPr sz="3200"/>
            </a:lvl1pPr>
          </a:lstStyle>
          <a:p>
            <a:pPr rtl="0"/>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rtlCol="0"/>
          <a:lstStyle>
            <a:lvl1pPr algn="ctr">
              <a:defRPr>
                <a:solidFill>
                  <a:schemeClr val="bg1"/>
                </a:solidFill>
              </a:defRPr>
            </a:lvl1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rtlCol="0" anchor="ctr"/>
          <a:lstStyle>
            <a:lvl1pPr marL="0" indent="0">
              <a:buNone/>
              <a:defRPr/>
            </a:lvl1pPr>
            <a:lvl2pPr marL="228600">
              <a:defRPr/>
            </a:lvl2pPr>
            <a:lvl3pPr marL="457200">
              <a:defRPr/>
            </a:lvl3pPr>
            <a:lvl4pPr>
              <a:buNone/>
              <a:defRPr/>
            </a:lvl4pPr>
          </a:lstStyle>
          <a:p>
            <a:pPr lvl="0" rtl="0"/>
            <a:r>
              <a:rPr lang="en-US" noProof="0"/>
              <a:t>Click to edit Master text styles</a:t>
            </a:r>
          </a:p>
          <a:p>
            <a:pPr lvl="1" rtl="0"/>
            <a:r>
              <a:rPr lang="en-US" noProof="0"/>
              <a:t>Second level</a:t>
            </a:r>
          </a:p>
          <a:p>
            <a:pPr lvl="2" rtl="0"/>
            <a:r>
              <a:rPr lang="en-US" noProof="0"/>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rtlCol="0" anchor="ctr">
            <a:noAutofit/>
          </a:bodyPr>
          <a:lstStyle>
            <a:lvl1pPr algn="ctr">
              <a:buNone/>
              <a:defRPr sz="1800"/>
            </a:lvl1pPr>
          </a:lstStyle>
          <a:p>
            <a:pPr rtl="0"/>
            <a:r>
              <a:rPr lang="en-US" noProof="0"/>
              <a:t>Click icon to add picture</a:t>
            </a:r>
            <a:endParaRPr lang="en-GB" noProof="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rtlCol="0" anchor="ctr">
            <a:noAutofit/>
          </a:bodyPr>
          <a:lstStyle>
            <a:lvl1pPr algn="ctr">
              <a:buNone/>
              <a:defRPr sz="1800"/>
            </a:lvl1pPr>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rtlCol="0"/>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rtlCol="0">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rtlCol="0" anchor="b"/>
          <a:lstStyle>
            <a:lvl1pPr algn="ctr">
              <a:defRPr sz="6000">
                <a:solidFill>
                  <a:schemeClr val="bg1"/>
                </a:solidFill>
              </a:defRPr>
            </a:lvl1p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rtlCol="0"/>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noProof="0"/>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rtlCol="0"/>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rtlCol="0"/>
          <a:lstStyle/>
          <a:p>
            <a:pPr rtl="0"/>
            <a:r>
              <a:rPr lang="en-US" noProof="0"/>
              <a:t>Click to edit Master title style</a:t>
            </a:r>
            <a:endParaRPr lang="en-GB" noProof="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rtlCol="0"/>
          <a:lstStyle>
            <a:lvl1pPr>
              <a:buNone/>
              <a:defRPr>
                <a:solidFill>
                  <a:schemeClr val="bg1"/>
                </a:solidFill>
              </a:defRPr>
            </a:lvl1pPr>
          </a:lstStyle>
          <a:p>
            <a:pPr rtl="0"/>
            <a:r>
              <a:rPr lang="en-US" noProof="0"/>
              <a:t>Click icon to add picture</a:t>
            </a:r>
            <a:endParaRPr lang="en-GB" noProof="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rtlCol="0" anchor="b" anchorCtr="0">
            <a:noAutofit/>
          </a:bodyPr>
          <a:lstStyle>
            <a:lvl1pPr algn="ctr">
              <a:defRPr sz="4000">
                <a:solidFill>
                  <a:schemeClr val="tx1"/>
                </a:solidFill>
              </a:defRPr>
            </a:lvl1p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rtlCol="0"/>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noProof="0"/>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rtlCol="0"/>
          <a:lstStyle>
            <a:lvl1pPr>
              <a:defRPr>
                <a:solidFill>
                  <a:schemeClr val="bg1"/>
                </a:solidFill>
                <a:latin typeface="+mn-lt"/>
              </a:defRPr>
            </a:lvl1pPr>
          </a:lstStyle>
          <a:p>
            <a:pPr rtl="0">
              <a:defRPr/>
            </a:pPr>
            <a:r>
              <a:rPr lang="en-GB" noProof="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rtlCol="0"/>
          <a:lstStyle>
            <a:lvl1pPr>
              <a:defRPr>
                <a:solidFill>
                  <a:schemeClr val="bg1"/>
                </a:solidFill>
                <a:latin typeface="+mn-lt"/>
              </a:defRPr>
            </a:lvl1pPr>
          </a:lstStyle>
          <a:p>
            <a:pPr rtl="0">
              <a:defRPr/>
            </a:pPr>
            <a:r>
              <a:rPr lang="en-GB" noProof="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rtlCol="0"/>
          <a:lstStyle>
            <a:lvl1pPr>
              <a:defRPr>
                <a:solidFill>
                  <a:schemeClr val="bg1"/>
                </a:solidFill>
                <a:latin typeface="+mn-lt"/>
              </a:defRPr>
            </a:lvl1pPr>
          </a:lstStyle>
          <a:p>
            <a:pPr rtl="0">
              <a:defRPr/>
            </a:pPr>
            <a:fld id="{D76B855D-E9CC-4FF8-AD85-6CDC7B89A0DE}" type="slidenum">
              <a:rPr lang="en-GB" noProof="0" smtClean="0"/>
              <a:pPr>
                <a:defRPr/>
              </a:pPr>
              <a:t>‹#›</a:t>
            </a:fld>
            <a:endParaRPr lang="en-GB" noProof="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rtlCol="0"/>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rtlCol="0"/>
          <a:lstStyle/>
          <a:p>
            <a:pPr rtl="0"/>
            <a:r>
              <a:rPr lang="en-GB" dirty="0"/>
              <a:t>The Enigma Simulator</a:t>
            </a:r>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rtlCol="0"/>
          <a:lstStyle/>
          <a:p>
            <a:pPr rtl="0"/>
            <a:r>
              <a:rPr lang="en-GB" dirty="0"/>
              <a:t>Elliot Brooks</a:t>
            </a:r>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3"/>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rtlCol="0"/>
          <a:lstStyle/>
          <a:p>
            <a:pPr rtl="0"/>
            <a:r>
              <a:rPr lang="en-GB"/>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rtlCol="0"/>
          <a:lstStyle/>
          <a:p>
            <a:pPr rtl="0"/>
            <a:r>
              <a:rPr lang="en-GB"/>
              <a:t>Walt Disney</a:t>
            </a:r>
          </a:p>
          <a:p>
            <a:pPr rtl="0"/>
            <a:endParaRPr lang="en-GB"/>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rtlCol="0"/>
          <a:lstStyle/>
          <a:p>
            <a:pPr rtl="0">
              <a:defRPr/>
            </a:pPr>
            <a:r>
              <a:rPr lang="en-GB">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rtlCol="0"/>
          <a:lstStyle/>
          <a:p>
            <a:pPr rtl="0">
              <a:defRPr/>
            </a:pPr>
            <a:r>
              <a:rPr lang="en-GB">
                <a:latin typeface="Calibri" panose="020F0502020204030204"/>
              </a:rPr>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rtlCol="0"/>
          <a:lstStyle/>
          <a:p>
            <a:pPr rtl="0">
              <a:defRPr/>
            </a:pPr>
            <a:fld id="{D76B855D-E9CC-4FF8-AD85-6CDC7B89A0DE}" type="slidenum">
              <a:rPr lang="en-GB" smtClean="0">
                <a:latin typeface="Calibri" panose="020F0502020204030204"/>
              </a:rPr>
              <a:pPr rtl="0">
                <a:defRPr/>
              </a:pPr>
              <a:t>10</a:t>
            </a:fld>
            <a:endParaRPr lang="en-GB">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rtlCol="0"/>
          <a:lstStyle/>
          <a:p>
            <a:pPr rtl="0"/>
            <a:r>
              <a:rPr lang="en-GB"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2429379880"/>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Date Placeholder 5">
            <a:extLst>
              <a:ext uri="{FF2B5EF4-FFF2-40B4-BE49-F238E27FC236}">
                <a16:creationId xmlns:a16="http://schemas.microsoft.com/office/drawing/2014/main" id="{8933A4BE-531E-4A62-A55C-06E0881802DC}"/>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9/3/20XX</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Presentation Title</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rtlCol="0"/>
          <a:lstStyle/>
          <a:p>
            <a:pPr rtl="0"/>
            <a:r>
              <a:rPr lang="en-GB"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188033314"/>
              </p:ext>
            </p:extLst>
          </p:nvPr>
        </p:nvGraphicFramePr>
        <p:xfrm>
          <a:off x="996696" y="1581912"/>
          <a:ext cx="10195560" cy="367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9/3/20XX</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26474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rtlCol="0"/>
          <a:lstStyle/>
          <a:p>
            <a:pPr rtl="0"/>
            <a:r>
              <a:rPr lang="en-GB"/>
              <a:t>Content</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rtlCol="0"/>
          <a:lstStyle/>
          <a:p>
            <a:pPr rtl="0"/>
            <a:r>
              <a:rPr lang="en-GB"/>
              <a:t>Subtitle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rtlCol="0"/>
          <a:lstStyle/>
          <a:p>
            <a:pPr rtl="0"/>
            <a:r>
              <a:rPr lang="en-GB"/>
              <a:t>Add text, images, art, and videos. </a:t>
            </a:r>
          </a:p>
          <a:p>
            <a:pPr rtl="0"/>
            <a:r>
              <a:rPr lang="en-GB"/>
              <a:t>Add transitions, animations, and motion. </a:t>
            </a:r>
          </a:p>
          <a:p>
            <a:pPr rtl="0"/>
            <a:r>
              <a:rPr lang="en-GB"/>
              <a:t>Save to OneDrive, to get to your presentations from your computer, tablet, or phone. </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rtlCol="0"/>
          <a:lstStyle/>
          <a:p>
            <a:pPr rtl="0"/>
            <a:r>
              <a:rPr lang="en-GB"/>
              <a:t>Subtitle</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rtlCol="0"/>
          <a:lstStyle/>
          <a:p>
            <a:pPr rtl="0"/>
            <a:r>
              <a:rPr lang="en-GB" sz="2400"/>
              <a:t>Open the Design Ideas pane for instant slide makeovers. </a:t>
            </a:r>
          </a:p>
          <a:p>
            <a:pPr rtl="0"/>
            <a:r>
              <a:rPr lang="en-GB" sz="2400"/>
              <a:t>When we have design ideas, we’ll show them to you right there. </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rtlCol="0"/>
          <a:lstStyle/>
          <a:p>
            <a:pPr rtl="0"/>
            <a:r>
              <a:rPr lang="en-GB"/>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rtlCol="0"/>
          <a:lstStyle/>
          <a:p>
            <a:pPr rtl="0"/>
            <a:r>
              <a:rPr lang="en-GB"/>
              <a:t>Subtitle</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p:txBody>
          <a:bodyPr rtlCol="0"/>
          <a:lstStyle/>
          <a:p>
            <a:pPr rtl="0"/>
            <a:r>
              <a:rPr lang="en-GB" sz="2000"/>
              <a:t>Add text, images, art, and videos. </a:t>
            </a:r>
          </a:p>
          <a:p>
            <a:pPr rtl="0"/>
            <a:r>
              <a:rPr lang="en-GB" sz="2000"/>
              <a:t>Add transitions, animations, and motion. </a:t>
            </a:r>
          </a:p>
          <a:p>
            <a:pPr rtl="0"/>
            <a:r>
              <a:rPr lang="en-GB" sz="2000"/>
              <a:t>Save to OneDrive, to get to your presentations from your computer, tablet, or phone. </a:t>
            </a:r>
          </a:p>
          <a:p>
            <a:pPr rtl="0"/>
            <a:endParaRPr lang="en-GB"/>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rtlCol="0"/>
          <a:lstStyle/>
          <a:p>
            <a:pPr rtl="0"/>
            <a:r>
              <a:rPr lang="en-GB"/>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rtlCol="0"/>
          <a:lstStyle/>
          <a:p>
            <a:pPr rtl="0"/>
            <a:r>
              <a:rPr lang="en-GB" sz="2000"/>
              <a:t>Open the Design Ideas pane for instant slide makeovers. </a:t>
            </a:r>
          </a:p>
          <a:p>
            <a:pPr rtl="0"/>
            <a:r>
              <a:rPr lang="en-GB" sz="2000"/>
              <a:t>When we have design ideas, we’ll show them to you right there. </a:t>
            </a:r>
          </a:p>
          <a:p>
            <a:pPr rtl="0"/>
            <a:endParaRPr lang="en-GB"/>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rtlCol="0"/>
          <a:lstStyle/>
          <a:p>
            <a:pPr rtl="0"/>
            <a:r>
              <a:rPr lang="en-GB"/>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rtlCol="0"/>
          <a:lstStyle/>
          <a:p>
            <a:pPr rtl="0"/>
            <a:r>
              <a:rPr lang="en-GB" sz="2000"/>
              <a:t>This PowerPoint theme uses its own unique set of colours, fonts, and effects to create the overall look and feel of these slides. </a:t>
            </a:r>
          </a:p>
          <a:p>
            <a:pPr rtl="0"/>
            <a:r>
              <a:rPr lang="en-GB" sz="2000"/>
              <a:t>PowerPoint has tons of themes to give your presentation just the right personality. </a:t>
            </a:r>
          </a:p>
          <a:p>
            <a:pPr rtl="0"/>
            <a:endParaRPr lang="en-GB"/>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995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rtlCol="0"/>
          <a:lstStyle/>
          <a:p>
            <a:pPr rtl="0"/>
            <a:r>
              <a:rPr lang="en-GB"/>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rtlCol="0"/>
          <a:lstStyle/>
          <a:p>
            <a:pPr rtl="0"/>
            <a:r>
              <a:rPr lang="en-GB" sz="240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pPr rtl="0"/>
            <a:endParaRPr lang="en-GB"/>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3"/>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4"/>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rtlCol="0"/>
          <a:lstStyle/>
          <a:p>
            <a:pPr rtl="0"/>
            <a:r>
              <a:rPr lang="en-GB"/>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rtlCol="0"/>
          <a:lstStyle/>
          <a:p>
            <a:pPr lvl="0" rtl="0"/>
            <a:r>
              <a:rPr lang="en-GB"/>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rtlCol="0"/>
          <a:lstStyle/>
          <a:p>
            <a:pPr lvl="0" rtl="0"/>
            <a:r>
              <a:rPr lang="en-GB"/>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rtlCol="0"/>
          <a:lstStyle/>
          <a:p>
            <a:pPr lvl="0" rtl="0"/>
            <a:fld id="{D76B855D-E9CC-4FF8-AD85-6CDC7B89A0DE}" type="slidenum">
              <a:rPr lang="en-GB" smtClean="0"/>
              <a:pPr lvl="0" rtl="0"/>
              <a:t>16</a:t>
            </a:fld>
            <a:endParaRPr lang="en-GB"/>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rtlCol="0"/>
          <a:lstStyle/>
          <a:p>
            <a:pPr rtl="0"/>
            <a:r>
              <a:rPr lang="en-GB"/>
              <a:t>Presenter name</a:t>
            </a:r>
          </a:p>
          <a:p>
            <a:pPr rtl="0">
              <a:spcBef>
                <a:spcPts val="3000"/>
              </a:spcBef>
            </a:pPr>
            <a:r>
              <a:rPr lang="en-GB" sz="1800"/>
              <a:t>Email address</a:t>
            </a:r>
          </a:p>
          <a:p>
            <a:pPr rtl="0">
              <a:spcBef>
                <a:spcPts val="3000"/>
              </a:spcBef>
            </a:pPr>
            <a:r>
              <a:rPr lang="en-GB" sz="1800"/>
              <a:t>Website</a:t>
            </a:r>
          </a:p>
          <a:p>
            <a:pPr rtl="0"/>
            <a:endParaRPr lang="en-GB"/>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rtlCol="0"/>
          <a:lstStyle/>
          <a:p>
            <a:pPr rtl="0"/>
            <a:r>
              <a:rPr lang="en-GB" dirty="0">
                <a:solidFill>
                  <a:srgbClr val="FFFFFF"/>
                </a:solidFill>
              </a:rPr>
              <a:t>In this video :</a:t>
            </a:r>
            <a:endParaRPr lang="en-GB"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rtlCol="0"/>
          <a:lstStyle/>
          <a:p>
            <a:pPr marL="457200" indent="-457200" rtl="0">
              <a:buFont typeface="Arial" panose="020B0604020202020204" pitchFamily="34" charset="0"/>
              <a:buChar char="•"/>
            </a:pPr>
            <a:r>
              <a:rPr lang="en-GB" dirty="0"/>
              <a:t>Motivation &amp; Context</a:t>
            </a:r>
          </a:p>
          <a:p>
            <a:pPr marL="457200" indent="-457200" rtl="0">
              <a:buFont typeface="Arial" panose="020B0604020202020204" pitchFamily="34" charset="0"/>
              <a:buChar char="•"/>
            </a:pPr>
            <a:r>
              <a:rPr lang="en-GB" dirty="0"/>
              <a:t>Aims</a:t>
            </a:r>
          </a:p>
          <a:p>
            <a:pPr marL="457200" indent="-457200" rtl="0">
              <a:buFont typeface="Arial" panose="020B0604020202020204" pitchFamily="34" charset="0"/>
              <a:buChar char="•"/>
            </a:pPr>
            <a:r>
              <a:rPr lang="en-GB" dirty="0"/>
              <a:t>Enigma Roleplay</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rtlCol="0"/>
          <a:lstStyle/>
          <a:p>
            <a:pPr rtl="0"/>
            <a:r>
              <a:rPr lang="en-GB" dirty="0"/>
              <a:t>Is this you?</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rtlCol="0"/>
          <a:lstStyle/>
          <a:p>
            <a:pPr marL="342900" indent="-342900" rtl="0">
              <a:buFont typeface="Arial" panose="020B0604020202020204" pitchFamily="34" charset="0"/>
              <a:buChar char="•"/>
            </a:pPr>
            <a:r>
              <a:rPr lang="en-GB" dirty="0"/>
              <a:t>Secret messages?</a:t>
            </a:r>
          </a:p>
          <a:p>
            <a:pPr marL="342900" indent="-342900" rtl="0">
              <a:buFont typeface="Arial" panose="020B0604020202020204" pitchFamily="34" charset="0"/>
              <a:buChar char="•"/>
            </a:pPr>
            <a:r>
              <a:rPr lang="en-GB" dirty="0"/>
              <a:t>Protected Data?</a:t>
            </a:r>
          </a:p>
          <a:p>
            <a:pPr marL="342900" indent="-342900" rtl="0">
              <a:buFont typeface="Arial" panose="020B0604020202020204" pitchFamily="34" charset="0"/>
              <a:buChar char="•"/>
            </a:pPr>
            <a:endParaRPr lang="en-GB" dirty="0"/>
          </a:p>
          <a:p>
            <a:pPr marL="342900" indent="-342900" rtl="0">
              <a:buFont typeface="Arial" panose="020B0604020202020204" pitchFamily="34" charset="0"/>
              <a:buChar char="•"/>
            </a:pPr>
            <a:endParaRPr lang="en-GB" dirty="0"/>
          </a:p>
          <a:p>
            <a:pPr marL="342900" indent="-342900" rtl="0">
              <a:buFont typeface="Arial" panose="020B0604020202020204" pitchFamily="34" charset="0"/>
              <a:buChar char="•"/>
            </a:pPr>
            <a:r>
              <a:rPr lang="en-GB" dirty="0"/>
              <a:t>Cryptography!</a:t>
            </a:r>
          </a:p>
          <a:p>
            <a:pPr marL="571500" lvl="1" indent="-342900"/>
            <a:r>
              <a:rPr lang="en-GB" dirty="0"/>
              <a:t>Since 1800 BCE</a:t>
            </a:r>
          </a:p>
          <a:p>
            <a:pPr marL="342900" indent="-342900"/>
            <a:r>
              <a:rPr lang="en-GB" dirty="0"/>
              <a:t>[ TODO : Some old looking photo ]</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
        <p:nvSpPr>
          <p:cNvPr id="3" name="Picture Placeholder 2">
            <a:extLst>
              <a:ext uri="{FF2B5EF4-FFF2-40B4-BE49-F238E27FC236}">
                <a16:creationId xmlns:a16="http://schemas.microsoft.com/office/drawing/2014/main" id="{695B5E10-E359-BE7E-CF83-8357AFD84D67}"/>
              </a:ext>
            </a:extLst>
          </p:cNvPr>
          <p:cNvSpPr>
            <a:spLocks noGrp="1"/>
          </p:cNvSpPr>
          <p:nvPr>
            <p:ph type="pic" sz="quarter" idx="14"/>
          </p:nvPr>
        </p:nvSpPr>
        <p:spPr/>
        <p:txBody>
          <a:bodyPr/>
          <a:lstStyle/>
          <a:p>
            <a:endParaRPr lang="en-GB"/>
          </a:p>
        </p:txBody>
      </p:sp>
      <p:sp>
        <p:nvSpPr>
          <p:cNvPr id="7" name="Picture Placeholder 6">
            <a:extLst>
              <a:ext uri="{FF2B5EF4-FFF2-40B4-BE49-F238E27FC236}">
                <a16:creationId xmlns:a16="http://schemas.microsoft.com/office/drawing/2014/main" id="{95969AA5-5262-E3C5-F41C-18A2658FE8D9}"/>
              </a:ext>
            </a:extLst>
          </p:cNvPr>
          <p:cNvSpPr>
            <a:spLocks noGrp="1"/>
          </p:cNvSpPr>
          <p:nvPr>
            <p:ph type="pic" sz="quarter" idx="13"/>
          </p:nvPr>
        </p:nvSpPr>
        <p:spPr/>
        <p:txBody>
          <a:bodyPr/>
          <a:lstStyle/>
          <a:p>
            <a:endParaRPr lang="en-GB"/>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rtlCol="0"/>
          <a:lstStyle/>
          <a:p>
            <a:pPr rtl="0"/>
            <a:r>
              <a:rPr lang="en-GB" dirty="0"/>
              <a:t>The Enigma Machine</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rtlCol="0"/>
          <a:lstStyle/>
          <a:p>
            <a:pPr rtl="0"/>
            <a:r>
              <a:rPr lang="en-GB" dirty="0"/>
              <a:t>History</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rtlCol="0">
            <a:normAutofit/>
          </a:bodyPr>
          <a:lstStyle/>
          <a:p>
            <a:pPr rtl="0"/>
            <a:r>
              <a:rPr lang="en-GB" dirty="0"/>
              <a:t>A Cypher Machine</a:t>
            </a:r>
          </a:p>
          <a:p>
            <a:pPr lvl="1"/>
            <a:r>
              <a:rPr lang="en-GB" dirty="0"/>
              <a:t>Mechanical rotors</a:t>
            </a:r>
          </a:p>
          <a:p>
            <a:pPr lvl="1"/>
            <a:r>
              <a:rPr lang="en-GB" dirty="0"/>
              <a:t>Electrical Signals</a:t>
            </a:r>
          </a:p>
          <a:p>
            <a:pPr lvl="1"/>
            <a:r>
              <a:rPr lang="en-GB" dirty="0"/>
              <a:t>Encrypts/Decrypts messages</a:t>
            </a:r>
          </a:p>
          <a:p>
            <a:r>
              <a:rPr lang="en-GB" dirty="0"/>
              <a:t>Extensive History</a:t>
            </a:r>
          </a:p>
          <a:p>
            <a:pPr lvl="1"/>
            <a:r>
              <a:rPr lang="en-GB" dirty="0"/>
              <a:t>Used by Germans in WW2</a:t>
            </a:r>
          </a:p>
          <a:p>
            <a:pPr lvl="1"/>
            <a:r>
              <a:rPr lang="en-GB" dirty="0"/>
              <a:t>Cracked by the Bletchley Park team!</a:t>
            </a:r>
          </a:p>
          <a:p>
            <a:pPr lvl="1"/>
            <a:endParaRPr lang="en-GB" dirty="0"/>
          </a:p>
          <a:p>
            <a:pPr marL="0" indent="0">
              <a:buNone/>
            </a:pPr>
            <a:r>
              <a:rPr lang="en-GB" dirty="0"/>
              <a:t>[TODO Picture of Alan T.]</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pic>
        <p:nvPicPr>
          <p:cNvPr id="11" name="Picture 10" descr="An old machine on a glass table&#10;&#10;Description automatically generated">
            <a:extLst>
              <a:ext uri="{FF2B5EF4-FFF2-40B4-BE49-F238E27FC236}">
                <a16:creationId xmlns:a16="http://schemas.microsoft.com/office/drawing/2014/main" id="{F3351D46-BD4C-569B-172E-31FCF4023FD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6304417" y="1573669"/>
            <a:ext cx="5275302" cy="3956687"/>
          </a:xfrm>
          <a:prstGeom prst="rect">
            <a:avLst/>
          </a:prstGeom>
        </p:spPr>
      </p:pic>
    </p:spTree>
    <p:extLst>
      <p:ext uri="{BB962C8B-B14F-4D97-AF65-F5344CB8AC3E}">
        <p14:creationId xmlns:p14="http://schemas.microsoft.com/office/powerpoint/2010/main" val="4292520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Schematic diagram of Enigma machine (from Scheribus 1928).  ">
            <a:extLst>
              <a:ext uri="{FF2B5EF4-FFF2-40B4-BE49-F238E27FC236}">
                <a16:creationId xmlns:a16="http://schemas.microsoft.com/office/drawing/2014/main" id="{F7423E12-5CF0-8344-03D6-99B0CFF19A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3237" y="723459"/>
            <a:ext cx="8645525" cy="541108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1C5C0F3-BF2F-B5C5-787D-48FF39A41552}"/>
              </a:ext>
            </a:extLst>
          </p:cNvPr>
          <p:cNvSpPr txBox="1"/>
          <p:nvPr/>
        </p:nvSpPr>
        <p:spPr>
          <a:xfrm>
            <a:off x="762000" y="2577658"/>
            <a:ext cx="571500" cy="1446550"/>
          </a:xfrm>
          <a:prstGeom prst="rect">
            <a:avLst/>
          </a:prstGeom>
          <a:noFill/>
        </p:spPr>
        <p:txBody>
          <a:bodyPr wrap="square" rtlCol="0">
            <a:spAutoFit/>
          </a:bodyPr>
          <a:lstStyle/>
          <a:p>
            <a:r>
              <a:rPr lang="en-GB" sz="8800" dirty="0">
                <a:solidFill>
                  <a:srgbClr val="FF0000"/>
                </a:solidFill>
              </a:rPr>
              <a:t>?</a:t>
            </a:r>
          </a:p>
        </p:txBody>
      </p:sp>
      <p:sp>
        <p:nvSpPr>
          <p:cNvPr id="11" name="TextBox 10">
            <a:extLst>
              <a:ext uri="{FF2B5EF4-FFF2-40B4-BE49-F238E27FC236}">
                <a16:creationId xmlns:a16="http://schemas.microsoft.com/office/drawing/2014/main" id="{02BA2188-D6F2-C7D7-C893-75D9FEA3EFDC}"/>
              </a:ext>
            </a:extLst>
          </p:cNvPr>
          <p:cNvSpPr txBox="1"/>
          <p:nvPr/>
        </p:nvSpPr>
        <p:spPr>
          <a:xfrm rot="2042311">
            <a:off x="5118100" y="164658"/>
            <a:ext cx="571500" cy="1446550"/>
          </a:xfrm>
          <a:prstGeom prst="rect">
            <a:avLst/>
          </a:prstGeom>
          <a:noFill/>
        </p:spPr>
        <p:txBody>
          <a:bodyPr wrap="square" rtlCol="0">
            <a:spAutoFit/>
          </a:bodyPr>
          <a:lstStyle/>
          <a:p>
            <a:r>
              <a:rPr lang="en-GB" sz="8800" dirty="0">
                <a:solidFill>
                  <a:srgbClr val="0070C0"/>
                </a:solidFill>
              </a:rPr>
              <a:t>?</a:t>
            </a:r>
          </a:p>
        </p:txBody>
      </p:sp>
      <p:sp>
        <p:nvSpPr>
          <p:cNvPr id="12" name="TextBox 11">
            <a:extLst>
              <a:ext uri="{FF2B5EF4-FFF2-40B4-BE49-F238E27FC236}">
                <a16:creationId xmlns:a16="http://schemas.microsoft.com/office/drawing/2014/main" id="{7039C38B-9919-FBC4-72DF-2C529BDFE781}"/>
              </a:ext>
            </a:extLst>
          </p:cNvPr>
          <p:cNvSpPr txBox="1"/>
          <p:nvPr/>
        </p:nvSpPr>
        <p:spPr>
          <a:xfrm rot="19045660">
            <a:off x="8140700" y="532958"/>
            <a:ext cx="571500" cy="1446550"/>
          </a:xfrm>
          <a:prstGeom prst="rect">
            <a:avLst/>
          </a:prstGeom>
          <a:noFill/>
        </p:spPr>
        <p:txBody>
          <a:bodyPr wrap="square" rtlCol="0">
            <a:spAutoFit/>
          </a:bodyPr>
          <a:lstStyle/>
          <a:p>
            <a:r>
              <a:rPr lang="en-GB" sz="8800" dirty="0">
                <a:solidFill>
                  <a:srgbClr val="92D050"/>
                </a:solidFill>
              </a:rPr>
              <a:t>?</a:t>
            </a:r>
          </a:p>
        </p:txBody>
      </p:sp>
    </p:spTree>
    <p:extLst>
      <p:ext uri="{BB962C8B-B14F-4D97-AF65-F5344CB8AC3E}">
        <p14:creationId xmlns:p14="http://schemas.microsoft.com/office/powerpoint/2010/main" val="1060157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A6ED2-88AF-6844-F2FF-D4D83E08A158}"/>
              </a:ext>
            </a:extLst>
          </p:cNvPr>
          <p:cNvSpPr>
            <a:spLocks noGrp="1"/>
          </p:cNvSpPr>
          <p:nvPr>
            <p:ph type="title"/>
          </p:nvPr>
        </p:nvSpPr>
        <p:spPr/>
        <p:txBody>
          <a:bodyPr/>
          <a:lstStyle/>
          <a:p>
            <a:r>
              <a:rPr lang="en-GB" dirty="0"/>
              <a:t>How does Enigma work?</a:t>
            </a:r>
          </a:p>
        </p:txBody>
      </p:sp>
      <p:sp>
        <p:nvSpPr>
          <p:cNvPr id="3" name="Text Placeholder 2">
            <a:extLst>
              <a:ext uri="{FF2B5EF4-FFF2-40B4-BE49-F238E27FC236}">
                <a16:creationId xmlns:a16="http://schemas.microsoft.com/office/drawing/2014/main" id="{BAA33AB0-1A5B-CF01-F563-B575FA5D80FB}"/>
              </a:ext>
            </a:extLst>
          </p:cNvPr>
          <p:cNvSpPr>
            <a:spLocks noGrp="1"/>
          </p:cNvSpPr>
          <p:nvPr>
            <p:ph type="body" idx="1"/>
          </p:nvPr>
        </p:nvSpPr>
        <p:spPr>
          <a:xfrm>
            <a:off x="836612" y="1347788"/>
            <a:ext cx="5157787" cy="823912"/>
          </a:xfrm>
        </p:spPr>
        <p:txBody>
          <a:bodyPr/>
          <a:lstStyle/>
          <a:p>
            <a:r>
              <a:rPr lang="en-GB" dirty="0"/>
              <a:t>Electrical Signals</a:t>
            </a:r>
          </a:p>
        </p:txBody>
      </p:sp>
      <p:sp>
        <p:nvSpPr>
          <p:cNvPr id="4" name="Content Placeholder 3">
            <a:extLst>
              <a:ext uri="{FF2B5EF4-FFF2-40B4-BE49-F238E27FC236}">
                <a16:creationId xmlns:a16="http://schemas.microsoft.com/office/drawing/2014/main" id="{5DD9226B-C42C-0210-D2E9-CFDFC377EDAA}"/>
              </a:ext>
            </a:extLst>
          </p:cNvPr>
          <p:cNvSpPr>
            <a:spLocks noGrp="1"/>
          </p:cNvSpPr>
          <p:nvPr>
            <p:ph sz="half" idx="2"/>
          </p:nvPr>
        </p:nvSpPr>
        <p:spPr>
          <a:xfrm>
            <a:off x="836612" y="2171700"/>
            <a:ext cx="5157787" cy="3684588"/>
          </a:xfrm>
        </p:spPr>
        <p:txBody>
          <a:bodyPr/>
          <a:lstStyle/>
          <a:p>
            <a:r>
              <a:rPr lang="en-GB" dirty="0"/>
              <a:t>Keyboard</a:t>
            </a:r>
          </a:p>
          <a:p>
            <a:r>
              <a:rPr lang="en-GB" dirty="0"/>
              <a:t>Plugboard</a:t>
            </a:r>
          </a:p>
          <a:p>
            <a:r>
              <a:rPr lang="en-GB" dirty="0"/>
              <a:t>3x Rotors</a:t>
            </a:r>
          </a:p>
          <a:p>
            <a:r>
              <a:rPr lang="en-GB" dirty="0"/>
              <a:t>Reflector</a:t>
            </a:r>
          </a:p>
          <a:p>
            <a:r>
              <a:rPr lang="en-GB" dirty="0"/>
              <a:t>Lampboard</a:t>
            </a:r>
          </a:p>
        </p:txBody>
      </p:sp>
      <p:sp>
        <p:nvSpPr>
          <p:cNvPr id="5" name="Text Placeholder 4">
            <a:extLst>
              <a:ext uri="{FF2B5EF4-FFF2-40B4-BE49-F238E27FC236}">
                <a16:creationId xmlns:a16="http://schemas.microsoft.com/office/drawing/2014/main" id="{E87B12BF-66DF-E94F-37A1-A4D98EABD5C0}"/>
              </a:ext>
            </a:extLst>
          </p:cNvPr>
          <p:cNvSpPr>
            <a:spLocks noGrp="1"/>
          </p:cNvSpPr>
          <p:nvPr>
            <p:ph type="body" sz="quarter" idx="3"/>
          </p:nvPr>
        </p:nvSpPr>
        <p:spPr>
          <a:xfrm>
            <a:off x="5191124" y="1357313"/>
            <a:ext cx="5183188" cy="823912"/>
          </a:xfrm>
        </p:spPr>
        <p:txBody>
          <a:bodyPr/>
          <a:lstStyle/>
          <a:p>
            <a:r>
              <a:rPr lang="en-GB" dirty="0"/>
              <a:t>Mechanics</a:t>
            </a:r>
          </a:p>
        </p:txBody>
      </p:sp>
      <p:sp>
        <p:nvSpPr>
          <p:cNvPr id="6" name="Content Placeholder 5">
            <a:extLst>
              <a:ext uri="{FF2B5EF4-FFF2-40B4-BE49-F238E27FC236}">
                <a16:creationId xmlns:a16="http://schemas.microsoft.com/office/drawing/2014/main" id="{FE5CBB67-63DF-07E0-419D-F3E3BC025569}"/>
              </a:ext>
            </a:extLst>
          </p:cNvPr>
          <p:cNvSpPr>
            <a:spLocks noGrp="1"/>
          </p:cNvSpPr>
          <p:nvPr>
            <p:ph sz="quarter" idx="4"/>
          </p:nvPr>
        </p:nvSpPr>
        <p:spPr>
          <a:xfrm>
            <a:off x="5191124" y="2171700"/>
            <a:ext cx="6161088" cy="3684588"/>
          </a:xfrm>
        </p:spPr>
        <p:txBody>
          <a:bodyPr/>
          <a:lstStyle/>
          <a:p>
            <a:r>
              <a:rPr lang="en-GB" dirty="0"/>
              <a:t>Rotors rotate every keypress</a:t>
            </a:r>
          </a:p>
          <a:p>
            <a:pPr lvl="1"/>
            <a:r>
              <a:rPr lang="en-GB" dirty="0"/>
              <a:t>Causing wiring to change</a:t>
            </a:r>
          </a:p>
          <a:p>
            <a:pPr lvl="2"/>
            <a:r>
              <a:rPr lang="en-GB" dirty="0"/>
              <a:t>Causing letter mapping to change</a:t>
            </a:r>
          </a:p>
          <a:p>
            <a:pPr marL="0" indent="0">
              <a:buNone/>
            </a:pPr>
            <a:r>
              <a:rPr lang="en-GB" b="1" dirty="0"/>
              <a:t>One letter </a:t>
            </a:r>
            <a:r>
              <a:rPr lang="en-GB" dirty="0"/>
              <a:t>can be encrypted to </a:t>
            </a:r>
            <a:r>
              <a:rPr lang="en-GB" b="1" dirty="0"/>
              <a:t>multiple</a:t>
            </a:r>
            <a:r>
              <a:rPr lang="en-GB" dirty="0"/>
              <a:t> </a:t>
            </a:r>
            <a:r>
              <a:rPr lang="en-GB" b="1" dirty="0"/>
              <a:t>different letters </a:t>
            </a:r>
            <a:r>
              <a:rPr lang="en-GB" dirty="0"/>
              <a:t>in a single message!</a:t>
            </a:r>
          </a:p>
        </p:txBody>
      </p:sp>
      <p:sp>
        <p:nvSpPr>
          <p:cNvPr id="9" name="Slide Number Placeholder 8">
            <a:extLst>
              <a:ext uri="{FF2B5EF4-FFF2-40B4-BE49-F238E27FC236}">
                <a16:creationId xmlns:a16="http://schemas.microsoft.com/office/drawing/2014/main" id="{74BAC0B7-9A54-CDA2-A318-4A6AEE589ED0}"/>
              </a:ext>
            </a:extLst>
          </p:cNvPr>
          <p:cNvSpPr>
            <a:spLocks noGrp="1"/>
          </p:cNvSpPr>
          <p:nvPr>
            <p:ph type="sldNum" sz="quarter" idx="12"/>
          </p:nvPr>
        </p:nvSpPr>
        <p:spPr/>
        <p:txBody>
          <a:bodyPr/>
          <a:lstStyle/>
          <a:p>
            <a:pPr rtl="0">
              <a:defRPr/>
            </a:pPr>
            <a:fld id="{D76B855D-E9CC-4FF8-AD85-6CDC7B89A0DE}" type="slidenum">
              <a:rPr lang="en-GB" noProof="0" smtClean="0">
                <a:solidFill>
                  <a:prstClr val="black">
                    <a:tint val="75000"/>
                  </a:prstClr>
                </a:solidFill>
              </a:rPr>
              <a:pPr rtl="0">
                <a:defRPr/>
              </a:pPr>
              <a:t>6</a:t>
            </a:fld>
            <a:endParaRPr lang="en-GB" noProof="0">
              <a:solidFill>
                <a:prstClr val="black">
                  <a:tint val="75000"/>
                </a:prstClr>
              </a:solidFill>
            </a:endParaRPr>
          </a:p>
        </p:txBody>
      </p:sp>
      <p:pic>
        <p:nvPicPr>
          <p:cNvPr id="10" name="Picture 9" descr="A diagram of a network&#10;&#10;Description automatically generated">
            <a:extLst>
              <a:ext uri="{FF2B5EF4-FFF2-40B4-BE49-F238E27FC236}">
                <a16:creationId xmlns:a16="http://schemas.microsoft.com/office/drawing/2014/main" id="{11B94840-7517-06CC-9D9D-6B427C0C7C6A}"/>
              </a:ext>
            </a:extLst>
          </p:cNvPr>
          <p:cNvPicPr>
            <a:picLocks noChangeAspect="1"/>
          </p:cNvPicPr>
          <p:nvPr/>
        </p:nvPicPr>
        <p:blipFill>
          <a:blip r:embed="rId3"/>
          <a:stretch>
            <a:fillRect/>
          </a:stretch>
        </p:blipFill>
        <p:spPr>
          <a:xfrm>
            <a:off x="1848762" y="4469436"/>
            <a:ext cx="8291274" cy="2388564"/>
          </a:xfrm>
          <a:prstGeom prst="rect">
            <a:avLst/>
          </a:prstGeom>
        </p:spPr>
      </p:pic>
      <p:sp>
        <p:nvSpPr>
          <p:cNvPr id="11" name="TextBox 10">
            <a:extLst>
              <a:ext uri="{FF2B5EF4-FFF2-40B4-BE49-F238E27FC236}">
                <a16:creationId xmlns:a16="http://schemas.microsoft.com/office/drawing/2014/main" id="{17A0EB3F-8C93-7F04-9556-F76992A849E3}"/>
              </a:ext>
            </a:extLst>
          </p:cNvPr>
          <p:cNvSpPr txBox="1"/>
          <p:nvPr/>
        </p:nvSpPr>
        <p:spPr>
          <a:xfrm>
            <a:off x="10140036" y="4972149"/>
            <a:ext cx="1511300" cy="923330"/>
          </a:xfrm>
          <a:prstGeom prst="rect">
            <a:avLst/>
          </a:prstGeom>
          <a:noFill/>
        </p:spPr>
        <p:txBody>
          <a:bodyPr wrap="square" rtlCol="0">
            <a:spAutoFit/>
          </a:bodyPr>
          <a:lstStyle/>
          <a:p>
            <a:r>
              <a:rPr lang="en-GB" dirty="0"/>
              <a:t>Up to x9 letter scrambling!</a:t>
            </a:r>
          </a:p>
        </p:txBody>
      </p:sp>
    </p:spTree>
    <p:extLst>
      <p:ext uri="{BB962C8B-B14F-4D97-AF65-F5344CB8AC3E}">
        <p14:creationId xmlns:p14="http://schemas.microsoft.com/office/powerpoint/2010/main" val="3265451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rtlCol="0"/>
          <a:lstStyle/>
          <a:p>
            <a:pPr rtl="0"/>
            <a:r>
              <a:rPr lang="en-GB" dirty="0">
                <a:solidFill>
                  <a:srgbClr val="FFFFFF"/>
                </a:solidFill>
              </a:rPr>
              <a:t>Cryptography!</a:t>
            </a:r>
            <a:endParaRPr lang="en-GB"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rtlCol="0"/>
          <a:lstStyle/>
          <a:p>
            <a:pPr rtl="0"/>
            <a:r>
              <a:rPr lang="en-GB">
                <a:solidFill>
                  <a:srgbClr val="FFFFFF"/>
                </a:solidFill>
              </a:rPr>
              <a:t>Subtitle</a:t>
            </a:r>
          </a:p>
          <a:p>
            <a:pPr rtl="0"/>
            <a:endParaRPr lang="en-GB"/>
          </a:p>
        </p:txBody>
      </p:sp>
    </p:spTree>
    <p:extLst>
      <p:ext uri="{BB962C8B-B14F-4D97-AF65-F5344CB8AC3E}">
        <p14:creationId xmlns:p14="http://schemas.microsoft.com/office/powerpoint/2010/main" val="4283594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rtlCol="0"/>
          <a:lstStyle/>
          <a:p>
            <a:pPr rtl="0"/>
            <a:r>
              <a:rPr lang="en-GB"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944241545"/>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3"/>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rtlCol="0"/>
          <a:lstStyle/>
          <a:p>
            <a:pPr rtl="0"/>
            <a:r>
              <a:rPr lang="en-GB"/>
              <a:t>Table</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2385734280"/>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pPr rtl="0"/>
                      <a:endParaRPr lang="en-GB" noProof="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pPr rtl="0"/>
                      <a:r>
                        <a:rPr lang="en-GB" noProof="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pPr rtl="0"/>
                      <a:r>
                        <a:rPr lang="en-GB" noProof="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pPr rtl="0"/>
                      <a:r>
                        <a:rPr lang="en-GB" noProof="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pPr rtl="0"/>
                      <a:r>
                        <a:rPr lang="en-GB" noProof="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38_TF78504181_Win32" id="{C0282433-D7EF-45DF-A8F6-65451AB0B295}" vid="{7A5F5F68-7204-400F-A78C-9EE75BE45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A449C04-64B3-4403-94B7-8D2284C38D1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{E1BB48DC-6E3D-40F5-80A5-C32827B18062}tf78504181_win32</Template>
  <TotalTime>56</TotalTime>
  <Words>935</Words>
  <Application>Microsoft Office PowerPoint</Application>
  <PresentationFormat>Widescreen</PresentationFormat>
  <Paragraphs>175</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Avenir Next LT Pro</vt:lpstr>
      <vt:lpstr>Calibri</vt:lpstr>
      <vt:lpstr>Tw Cen MT</vt:lpstr>
      <vt:lpstr>ShapesVTI</vt:lpstr>
      <vt:lpstr>The Enigma Simulator</vt:lpstr>
      <vt:lpstr>In this video :</vt:lpstr>
      <vt:lpstr>Is this you?</vt:lpstr>
      <vt:lpstr>The Enigma Machine</vt:lpstr>
      <vt:lpstr>PowerPoint Presentation</vt:lpstr>
      <vt:lpstr>How does Enigma work?</vt:lpstr>
      <vt:lpstr>Cryptography!</vt:lpstr>
      <vt:lpstr>Chart</vt:lpstr>
      <vt:lpstr>Table</vt:lpstr>
      <vt:lpstr>The way to get started is to quit talking and begin doing.</vt:lpstr>
      <vt:lpstr>Team</vt:lpstr>
      <vt:lpstr>Timeline</vt:lpstr>
      <vt:lpstr>Content</vt:lpstr>
      <vt:lpstr>Content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Enigma Simulator</dc:title>
  <dc:creator>Elliot Brooks</dc:creator>
  <cp:lastModifiedBy>Elliot Brooks</cp:lastModifiedBy>
  <cp:revision>1</cp:revision>
  <dcterms:created xsi:type="dcterms:W3CDTF">2024-04-08T14:06:55Z</dcterms:created>
  <dcterms:modified xsi:type="dcterms:W3CDTF">2024-04-08T15:03:05Z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